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A7F64E6-69F5-4FD2-B05D-6E2C811FA18B}" type="datetimeFigureOut">
              <a:rPr lang="en-US" smtClean="0"/>
              <a:t>12/1/2024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CD8B053-9EE0-460F-9200-062CB206F9C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7F64E6-69F5-4FD2-B05D-6E2C811FA18B}"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8B053-9EE0-460F-9200-062CB206F9C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7F64E6-69F5-4FD2-B05D-6E2C811FA18B}"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8B053-9EE0-460F-9200-062CB206F9C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A7F64E6-69F5-4FD2-B05D-6E2C811FA18B}"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8B053-9EE0-460F-9200-062CB206F9C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7F64E6-69F5-4FD2-B05D-6E2C811FA18B}" type="datetimeFigureOut">
              <a:rPr lang="en-US" smtClean="0"/>
              <a:t>12/1/2024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CD8B053-9EE0-460F-9200-062CB206F9C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A7F64E6-69F5-4FD2-B05D-6E2C811FA18B}"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8B053-9EE0-460F-9200-062CB206F9C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A7F64E6-69F5-4FD2-B05D-6E2C811FA18B}"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D8B053-9EE0-460F-9200-062CB206F9C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7F64E6-69F5-4FD2-B05D-6E2C811FA18B}"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D8B053-9EE0-460F-9200-062CB206F9C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F64E6-69F5-4FD2-B05D-6E2C811FA18B}"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D8B053-9EE0-460F-9200-062CB206F9C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7F64E6-69F5-4FD2-B05D-6E2C811FA18B}"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8B053-9EE0-460F-9200-062CB206F9C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7F64E6-69F5-4FD2-B05D-6E2C811FA18B}" type="datetimeFigureOut">
              <a:rPr lang="en-US" smtClean="0"/>
              <a:t>12/1/2024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CD8B053-9EE0-460F-9200-062CB206F9C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A7F64E6-69F5-4FD2-B05D-6E2C811FA18B}" type="datetimeFigureOut">
              <a:rPr lang="en-US" smtClean="0"/>
              <a:t>12/1/2024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CD8B053-9EE0-460F-9200-062CB206F9C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Levels of Management </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Levels of Management </a:t>
            </a:r>
            <a:endParaRPr lang="en-US" b="1" dirty="0"/>
          </a:p>
        </p:txBody>
      </p:sp>
      <p:sp>
        <p:nvSpPr>
          <p:cNvPr id="3" name="Content Placeholder 2"/>
          <p:cNvSpPr>
            <a:spLocks noGrp="1"/>
          </p:cNvSpPr>
          <p:nvPr>
            <p:ph sz="quarter" idx="1"/>
          </p:nvPr>
        </p:nvSpPr>
        <p:spPr/>
        <p:txBody>
          <a:bodyPr>
            <a:normAutofit lnSpcReduction="10000"/>
          </a:bodyPr>
          <a:lstStyle/>
          <a:p>
            <a:pPr algn="just">
              <a:buNone/>
            </a:pPr>
            <a:r>
              <a:rPr lang="en-US" dirty="0" smtClean="0"/>
              <a:t>The term Levels of Management refers to a line of demarcation between various managerial positions in an organization. The number of levels in management increases when the size of the business and work force increases and vice versa. The level of management determines a chain of command, the amount of authority &amp; status enjoyed by any managerial position. The levels of management can be classified in three broad categories: </a:t>
            </a:r>
          </a:p>
          <a:p>
            <a:pPr marL="514350" indent="-514350" algn="just">
              <a:buAutoNum type="arabicPeriod"/>
            </a:pPr>
            <a:r>
              <a:rPr lang="en-US" dirty="0" smtClean="0"/>
              <a:t>Top level / Administrative level </a:t>
            </a:r>
          </a:p>
          <a:p>
            <a:pPr marL="514350" indent="-514350" algn="just">
              <a:buAutoNum type="arabicPeriod"/>
            </a:pPr>
            <a:r>
              <a:rPr lang="en-US" dirty="0" smtClean="0"/>
              <a:t>Middle level / </a:t>
            </a:r>
            <a:r>
              <a:rPr lang="en-US" dirty="0" err="1" smtClean="0"/>
              <a:t>Executory</a:t>
            </a:r>
            <a:r>
              <a:rPr lang="en-US" dirty="0" smtClean="0"/>
              <a:t> </a:t>
            </a:r>
          </a:p>
          <a:p>
            <a:pPr marL="514350" indent="-514350" algn="just">
              <a:buAutoNum type="arabicPeriod"/>
            </a:pPr>
            <a:r>
              <a:rPr lang="en-US" dirty="0" smtClean="0"/>
              <a:t>Low level / Supervisory / Operative / First-line managers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 2024-12-01 161228.png"/>
          <p:cNvPicPr>
            <a:picLocks noGrp="1" noChangeAspect="1"/>
          </p:cNvPicPr>
          <p:nvPr>
            <p:ph sz="quarter" idx="1"/>
          </p:nvPr>
        </p:nvPicPr>
        <p:blipFill>
          <a:blip r:embed="rId2"/>
          <a:stretch>
            <a:fillRect/>
          </a:stretch>
        </p:blipFill>
        <p:spPr>
          <a:xfrm>
            <a:off x="263507" y="990600"/>
            <a:ext cx="8695724" cy="50292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Top Level of Management </a:t>
            </a:r>
            <a:endParaRPr lang="en-US" b="1" dirty="0"/>
          </a:p>
        </p:txBody>
      </p:sp>
      <p:sp>
        <p:nvSpPr>
          <p:cNvPr id="3" name="Content Placeholder 2"/>
          <p:cNvSpPr>
            <a:spLocks noGrp="1"/>
          </p:cNvSpPr>
          <p:nvPr>
            <p:ph sz="quarter" idx="1"/>
          </p:nvPr>
        </p:nvSpPr>
        <p:spPr/>
        <p:txBody>
          <a:bodyPr>
            <a:normAutofit fontScale="77500" lnSpcReduction="20000"/>
          </a:bodyPr>
          <a:lstStyle/>
          <a:p>
            <a:pPr marL="514350" indent="-514350" algn="just">
              <a:buNone/>
            </a:pPr>
            <a:r>
              <a:rPr lang="en-US" dirty="0" smtClean="0"/>
              <a:t>It consists of board of directors, chief executive or managing director. The top management is the ultimate source of authority and it manages goals and policies for an enterprise. It devotes more time on planning and coordinating functions. The role of the top management can be summarized as follows – </a:t>
            </a:r>
          </a:p>
          <a:p>
            <a:pPr marL="514350" indent="-514350" algn="just">
              <a:buAutoNum type="alphaLcPeriod"/>
            </a:pPr>
            <a:r>
              <a:rPr lang="en-US" dirty="0" smtClean="0"/>
              <a:t>Top management lays down the objectives and broad policies of the enterprise. </a:t>
            </a:r>
            <a:endParaRPr lang="en-US" dirty="0"/>
          </a:p>
          <a:p>
            <a:pPr marL="514350" indent="-514350" algn="just">
              <a:buAutoNum type="alphaLcPeriod"/>
            </a:pPr>
            <a:r>
              <a:rPr lang="en-US" dirty="0" smtClean="0"/>
              <a:t>It issues necessary instructions for preparation of department budgets, procedures, schedules etc. </a:t>
            </a:r>
            <a:endParaRPr lang="en-US" dirty="0"/>
          </a:p>
          <a:p>
            <a:pPr marL="514350" indent="-514350" algn="just">
              <a:buAutoNum type="alphaLcPeriod"/>
            </a:pPr>
            <a:r>
              <a:rPr lang="en-US" dirty="0" smtClean="0"/>
              <a:t>It prepares strategic plans &amp; policies for the enterprise. </a:t>
            </a:r>
            <a:endParaRPr lang="en-US" dirty="0"/>
          </a:p>
          <a:p>
            <a:pPr marL="514350" indent="-514350" algn="just">
              <a:buAutoNum type="alphaLcPeriod"/>
            </a:pPr>
            <a:r>
              <a:rPr lang="en-US" dirty="0" smtClean="0"/>
              <a:t>It appoints the executive for middle level i.e. departmental managers. </a:t>
            </a:r>
            <a:endParaRPr lang="en-US" dirty="0"/>
          </a:p>
          <a:p>
            <a:pPr marL="514350" indent="-514350" algn="just">
              <a:buAutoNum type="alphaLcPeriod"/>
            </a:pPr>
            <a:r>
              <a:rPr lang="en-US" dirty="0" smtClean="0"/>
              <a:t>It controls &amp; coordinates the activities of all the departments. </a:t>
            </a:r>
            <a:endParaRPr lang="en-US" dirty="0"/>
          </a:p>
          <a:p>
            <a:pPr marL="514350" indent="-514350" algn="just">
              <a:buAutoNum type="alphaLcPeriod"/>
            </a:pPr>
            <a:r>
              <a:rPr lang="en-US" dirty="0" smtClean="0"/>
              <a:t>It is also responsible for maintaining a contact with the outside world. </a:t>
            </a:r>
            <a:endParaRPr lang="en-US" dirty="0"/>
          </a:p>
          <a:p>
            <a:pPr marL="514350" indent="-514350" algn="just">
              <a:buAutoNum type="alphaLcPeriod"/>
            </a:pPr>
            <a:r>
              <a:rPr lang="en-US" dirty="0" smtClean="0"/>
              <a:t>It provides guidance and direction. </a:t>
            </a:r>
            <a:endParaRPr lang="en-US" dirty="0"/>
          </a:p>
          <a:p>
            <a:pPr marL="514350" indent="-514350" algn="just">
              <a:buAutoNum type="alphaLcPeriod"/>
            </a:pPr>
            <a:r>
              <a:rPr lang="en-US" dirty="0" smtClean="0"/>
              <a:t>The top management is also responsible towards the shareholders for the performance of the enterprise.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Middle Level of Management </a:t>
            </a:r>
            <a:endParaRPr lang="en-US" b="1" dirty="0"/>
          </a:p>
        </p:txBody>
      </p:sp>
      <p:sp>
        <p:nvSpPr>
          <p:cNvPr id="3" name="Content Placeholder 2"/>
          <p:cNvSpPr>
            <a:spLocks noGrp="1"/>
          </p:cNvSpPr>
          <p:nvPr>
            <p:ph sz="quarter" idx="1"/>
          </p:nvPr>
        </p:nvSpPr>
        <p:spPr/>
        <p:txBody>
          <a:bodyPr>
            <a:normAutofit fontScale="70000" lnSpcReduction="20000"/>
          </a:bodyPr>
          <a:lstStyle/>
          <a:p>
            <a:pPr algn="just">
              <a:buNone/>
            </a:pPr>
            <a:r>
              <a:rPr lang="en-US" dirty="0" smtClean="0"/>
              <a:t>The branch managers and departmental managers constitute middle level. They are responsible to the top management for the functioning of their department. They devote more time to organizational and directional functions. In small organization, there is only one layer of middle level of management but in big enterprises, there may be senior and junior middle level management. Their role can be emphasized as – </a:t>
            </a:r>
          </a:p>
          <a:p>
            <a:pPr marL="514350" indent="-514350" algn="just">
              <a:buAutoNum type="alphaLcPeriod"/>
            </a:pPr>
            <a:r>
              <a:rPr lang="en-US" dirty="0" smtClean="0"/>
              <a:t>They execute the plans of the organization in accordance with the policies and directives of the top management. </a:t>
            </a:r>
            <a:endParaRPr lang="en-US" dirty="0"/>
          </a:p>
          <a:p>
            <a:pPr marL="514350" indent="-514350" algn="just">
              <a:buAutoNum type="alphaLcPeriod"/>
            </a:pPr>
            <a:r>
              <a:rPr lang="en-US" dirty="0" smtClean="0"/>
              <a:t>They make plans for the sub-units of the organization. </a:t>
            </a:r>
            <a:endParaRPr lang="en-US" dirty="0"/>
          </a:p>
          <a:p>
            <a:pPr marL="514350" indent="-514350" algn="just">
              <a:buAutoNum type="alphaLcPeriod"/>
            </a:pPr>
            <a:r>
              <a:rPr lang="en-US" dirty="0" smtClean="0"/>
              <a:t>They participate in employment &amp; training of lower level management. </a:t>
            </a:r>
            <a:endParaRPr lang="en-US" dirty="0"/>
          </a:p>
          <a:p>
            <a:pPr marL="514350" indent="-514350" algn="just">
              <a:buAutoNum type="alphaLcPeriod"/>
            </a:pPr>
            <a:r>
              <a:rPr lang="en-US" dirty="0" smtClean="0"/>
              <a:t>They interpret and explain policies from top level management to lower level. </a:t>
            </a:r>
            <a:endParaRPr lang="en-US" dirty="0"/>
          </a:p>
          <a:p>
            <a:pPr marL="514350" indent="-514350" algn="just">
              <a:buAutoNum type="alphaLcPeriod"/>
            </a:pPr>
            <a:r>
              <a:rPr lang="en-US" dirty="0" smtClean="0"/>
              <a:t>They are responsible for coordinating the activities within the division or department. </a:t>
            </a:r>
            <a:endParaRPr lang="en-US" dirty="0"/>
          </a:p>
          <a:p>
            <a:pPr marL="514350" indent="-514350" algn="just">
              <a:buAutoNum type="alphaLcPeriod"/>
            </a:pPr>
            <a:r>
              <a:rPr lang="en-US" dirty="0" smtClean="0"/>
              <a:t>It also sends important reports and other important data to top level management. </a:t>
            </a:r>
            <a:endParaRPr lang="en-US" dirty="0"/>
          </a:p>
          <a:p>
            <a:pPr marL="514350" indent="-514350" algn="just">
              <a:buAutoNum type="alphaLcPeriod"/>
            </a:pPr>
            <a:r>
              <a:rPr lang="en-US" dirty="0" smtClean="0"/>
              <a:t>They evaluate performance of junior managers. </a:t>
            </a:r>
            <a:endParaRPr lang="en-US" dirty="0"/>
          </a:p>
          <a:p>
            <a:pPr marL="514350" indent="-514350" algn="just">
              <a:buAutoNum type="alphaLcPeriod"/>
            </a:pPr>
            <a:r>
              <a:rPr lang="en-US" dirty="0" smtClean="0"/>
              <a:t>They are also responsible for inspiring lower level managers towards better performance.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Lower Level of Management </a:t>
            </a:r>
            <a:endParaRPr lang="en-US" b="1" dirty="0"/>
          </a:p>
        </p:txBody>
      </p:sp>
      <p:sp>
        <p:nvSpPr>
          <p:cNvPr id="3" name="Content Placeholder 2"/>
          <p:cNvSpPr>
            <a:spLocks noGrp="1"/>
          </p:cNvSpPr>
          <p:nvPr>
            <p:ph sz="quarter" idx="1"/>
          </p:nvPr>
        </p:nvSpPr>
        <p:spPr/>
        <p:txBody>
          <a:bodyPr>
            <a:normAutofit fontScale="77500" lnSpcReduction="20000"/>
          </a:bodyPr>
          <a:lstStyle/>
          <a:p>
            <a:pPr algn="just">
              <a:buNone/>
            </a:pPr>
            <a:r>
              <a:rPr lang="en-US" dirty="0" smtClean="0"/>
              <a:t>Lower level is also known as supervisory / operative level of management. It consists of supervisors, foreman, section officers, superintendent etc. According to R.C. Davis, “Supervisory management refers to those executives whose work has to be largely with personal oversight and direction of operative employees”. In other words, they are concerned with direction and controlling function of management. Their activities include – </a:t>
            </a:r>
          </a:p>
          <a:p>
            <a:pPr marL="514350" indent="-514350" algn="just"/>
            <a:r>
              <a:rPr lang="en-US" dirty="0" smtClean="0"/>
              <a:t>Assigning of jobs and tasks to various workers. </a:t>
            </a:r>
            <a:endParaRPr lang="en-US" dirty="0"/>
          </a:p>
          <a:p>
            <a:pPr marL="514350" indent="-514350" algn="just"/>
            <a:r>
              <a:rPr lang="en-US" dirty="0" smtClean="0"/>
              <a:t>They guide and instruct workers for day to day activities. </a:t>
            </a:r>
            <a:endParaRPr lang="en-US" dirty="0"/>
          </a:p>
          <a:p>
            <a:pPr marL="514350" indent="-514350" algn="just"/>
            <a:r>
              <a:rPr lang="en-US" dirty="0" smtClean="0"/>
              <a:t>They are responsible for the quality as well as quantity of production. </a:t>
            </a:r>
            <a:endParaRPr lang="en-US" dirty="0"/>
          </a:p>
          <a:p>
            <a:pPr marL="514350" indent="-514350" algn="just"/>
            <a:r>
              <a:rPr lang="en-US" dirty="0" smtClean="0"/>
              <a:t>They are also entrusted with the responsibility of maintaining good relation in the organization. </a:t>
            </a:r>
            <a:endParaRPr lang="en-US" dirty="0"/>
          </a:p>
          <a:p>
            <a:pPr marL="514350" indent="-514350" algn="just"/>
            <a:r>
              <a:rPr lang="en-US" dirty="0" smtClean="0"/>
              <a:t>They communicate workers problems, suggestions, and recommendatory appeals etc to the higher level and higher level goals and objectives to the workers. </a:t>
            </a:r>
            <a:endParaRPr lang="en-US" dirty="0"/>
          </a:p>
          <a:p>
            <a:pPr marL="514350" indent="-514350" algn="just"/>
            <a:r>
              <a:rPr lang="en-US" dirty="0" smtClean="0"/>
              <a:t>They help to solve the grievances of the workers.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Lower Level of Management </a:t>
            </a:r>
            <a:endParaRPr lang="en-US" dirty="0"/>
          </a:p>
        </p:txBody>
      </p:sp>
      <p:sp>
        <p:nvSpPr>
          <p:cNvPr id="3" name="Content Placeholder 2"/>
          <p:cNvSpPr>
            <a:spLocks noGrp="1"/>
          </p:cNvSpPr>
          <p:nvPr>
            <p:ph sz="quarter" idx="1"/>
          </p:nvPr>
        </p:nvSpPr>
        <p:spPr/>
        <p:txBody>
          <a:bodyPr/>
          <a:lstStyle/>
          <a:p>
            <a:pPr marL="514350" indent="-514350" algn="just"/>
            <a:r>
              <a:rPr lang="en-US" dirty="0" smtClean="0"/>
              <a:t>They supervise &amp; guide the sub-ordinates. </a:t>
            </a:r>
          </a:p>
          <a:p>
            <a:pPr marL="514350" indent="-514350" algn="just"/>
            <a:r>
              <a:rPr lang="en-US" dirty="0" smtClean="0"/>
              <a:t>They are responsible for providing training to the workers. </a:t>
            </a:r>
          </a:p>
          <a:p>
            <a:pPr marL="514350" indent="-514350" algn="just"/>
            <a:r>
              <a:rPr lang="en-US" dirty="0" smtClean="0"/>
              <a:t>They arrange necessary materials, machines, tools etc for getting the things done. </a:t>
            </a:r>
          </a:p>
          <a:p>
            <a:pPr marL="514350" indent="-514350" algn="just"/>
            <a:r>
              <a:rPr lang="en-US" dirty="0" smtClean="0"/>
              <a:t>They prepare periodical reports about the performance of the workers. </a:t>
            </a:r>
          </a:p>
          <a:p>
            <a:pPr marL="514350" indent="-514350" algn="just"/>
            <a:r>
              <a:rPr lang="en-US" dirty="0" smtClean="0"/>
              <a:t>They ensure discipline in the enterprise. </a:t>
            </a:r>
          </a:p>
          <a:p>
            <a:pPr marL="514350" indent="-514350" algn="just"/>
            <a:r>
              <a:rPr lang="en-US" dirty="0" smtClean="0"/>
              <a:t>They motivate workers. </a:t>
            </a:r>
          </a:p>
          <a:p>
            <a:pPr marL="514350" indent="-514350" algn="just"/>
            <a:r>
              <a:rPr lang="en-US" dirty="0" smtClean="0"/>
              <a:t>They are the image builders of the enterprise because they are in direct contact with the workers.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TotalTime>
  <Words>662</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Levels of Management </vt:lpstr>
      <vt:lpstr>Levels of Management </vt:lpstr>
      <vt:lpstr>Slide 3</vt:lpstr>
      <vt:lpstr>Top Level of Management </vt:lpstr>
      <vt:lpstr>Middle Level of Management </vt:lpstr>
      <vt:lpstr>Lower Level of Management </vt:lpstr>
      <vt:lpstr>Lower Level of Management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Levels of Management </dc:title>
  <dc:creator>Hp</dc:creator>
  <cp:lastModifiedBy>Hp</cp:lastModifiedBy>
  <cp:revision>1</cp:revision>
  <dcterms:created xsi:type="dcterms:W3CDTF">2024-12-01T10:39:34Z</dcterms:created>
  <dcterms:modified xsi:type="dcterms:W3CDTF">2024-12-01T10:51:00Z</dcterms:modified>
</cp:coreProperties>
</file>